
<file path=[Content_Types].xml><?xml version="1.0" encoding="utf-8"?>
<Types xmlns="http://schemas.openxmlformats.org/package/2006/content-types">
  <Default Extension="jpeg" ContentType="image/jpeg"/>
  <Default Extension="mp4" ContentType="video/mp4"/>
  <Default Extension="mpg" ContentType="vide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5" r:id="rId3"/>
    <p:sldId id="261" r:id="rId4"/>
    <p:sldId id="266" r:id="rId5"/>
    <p:sldId id="267" r:id="rId6"/>
    <p:sldId id="269" r:id="rId7"/>
    <p:sldId id="258" r:id="rId8"/>
    <p:sldId id="271" r:id="rId9"/>
    <p:sldId id="272" r:id="rId10"/>
    <p:sldId id="270" r:id="rId11"/>
    <p:sldId id="275" r:id="rId12"/>
    <p:sldId id="273" r:id="rId13"/>
    <p:sldId id="259" r:id="rId14"/>
    <p:sldId id="274" r:id="rId15"/>
    <p:sldId id="260" r:id="rId16"/>
    <p:sldId id="257" r:id="rId17"/>
    <p:sldId id="27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74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1C9BF-A4C0-B241-B7DC-F11ADD95ECA6}" type="datetimeFigureOut">
              <a:rPr lang="en-US" smtClean="0"/>
              <a:t>5/9/19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F04373-23F8-3B4C-8871-7E6C3204BD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545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Emergence of Locomotion </a:t>
            </a:r>
            <a:r>
              <a:rPr lang="en-US" dirty="0" err="1"/>
              <a:t>Behaviours</a:t>
            </a:r>
            <a:r>
              <a:rPr lang="en-US" dirty="0"/>
              <a:t> in Rich Environments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04373-23F8-3B4C-8871-7E6C3204BD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93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Autonomous functional movements in a tendon-driven limb via limited 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04373-23F8-3B4C-8871-7E6C3204BD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29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Task-agnostic self-modeling machines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04373-23F8-3B4C-8871-7E6C3204BD7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1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Robust Machines Through Continuous Self-Modeling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F04373-23F8-3B4C-8871-7E6C3204BD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32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D5B4-8623-024E-A385-73EB1C74BE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E50437-47EC-9B45-B7E6-3AC2ACF8C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C6BB5-68DE-4943-BA92-CB20C1361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BF040-9A95-8646-86AF-416C2A5C1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6B924-AFA2-B344-B117-A1EE37869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818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B2681-5A53-244E-AE89-FF654415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B7A993-7C7D-044A-AC64-8F13EEAF7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3BE36-9EC1-0849-8570-B414AF5C9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A4014-201D-254D-B3F3-5B0C4F789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CD5CE-5C69-2448-A60F-97C290EDA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33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28F637-47B1-1849-9028-AA042BBCA4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973AF0-74F0-CF4A-9B33-BD3CF0373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84039-5592-4447-A200-E9C190E25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89D6F-1A3E-884E-8AE8-999B48FAB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05ACB-5227-A542-893D-370E2DD9A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92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C606F-647B-144C-AE3F-9AEB1BB74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25A52-1AFF-8C40-9FFE-122E29B67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B01CE-BD02-8042-96B6-B2B400189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70FA7-38EF-6B45-B592-654FB9F8C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3ADAAE-74A3-F247-9987-AA9E9599A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48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12223-60C5-544A-A7D4-89867D5AD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F99777-8ED1-DB44-B6F7-2A46E09A1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9E341-4D82-0249-85E5-CB65EBA8C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42B08-7C91-4F4B-9B68-0B7B51290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8555B-0584-F64E-90F5-002D4D0BE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733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137AD-D9B5-3542-9BBF-6BAD269B1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FFDB7-63F4-C542-8992-2D011CA881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01E75-A07D-2148-BD74-8B02415F0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FDB05-0A58-614C-A33A-4B534E528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2DD55-7A3D-2649-AC77-49CA043F3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90925-B296-AB49-863E-250D65DFD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916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251FA-17E0-5243-91B9-43028BB7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EB8C5-410A-0240-95C1-456B694C0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740C3A-4CEC-084C-BB8D-85B407791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CC9A84-749A-1746-98CA-1EB64B57FD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AFD87B-D50B-5B44-8DBB-339F43A26B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8D0B33-3067-AC49-A944-0E510343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BD6B90-0694-9747-AF3C-A0CC4C97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C5EF96-1315-2841-AC64-76AAC4585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66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427BD-FF14-A246-A8E7-F5AE8B0CB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E6DF1E-2972-0041-BB36-315580F34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A536A5-09A0-8B47-8CF9-F289782B7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A2055F-1249-2243-B053-90C0F04FD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37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4FC3B1-5413-234C-9B62-E30D020D3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090DB9-0B48-1446-B65B-D8EDD74C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03085-AAA2-3343-930F-798196796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641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59EE-0996-C045-AD8E-FFF868598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AACD7-5193-8B40-B9D6-8E0E9A4C7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B8437-CCB1-BC4F-82D2-EEB216701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6392D6-2C1D-0D43-9170-DAFECD92E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794A5A-CFE1-7545-8725-7BCBFD1A7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26C15-A6A0-AC4B-9F2A-3B1751648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660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9F580-1E27-9E42-8FF2-3C892B1CF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3B1F5F-D436-E343-91AE-9817746D72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0C9FB5-355F-814F-A81C-EBDCE4573E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17A3E-763A-E445-82D8-7B180DF0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EB63E4-F17E-A04E-89E7-96D23B80B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B25ED7-95A3-6A46-BF18-2EE2D36DF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235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B4884A-ECA4-3F40-B233-241F5EE55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319EE-D74C-004B-B21E-0E439264F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9466C-A5F7-1D40-8A2D-59185B9F3A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DC1D15-1961-E54D-97D1-587879BB6D99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1A35E-CF11-C94C-986C-00B65539BE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1C36B-FD1C-AB4A-AB34-CD07FA4B57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1A4BE-B9C7-1A4C-8F20-EBA05CB1B5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48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g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08947-6790-684C-975E-7896DAF30A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Reinforcement Learning in Robotics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F75BAA-7155-7D49-976F-A605FC1E7A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Hunter </a:t>
            </a:r>
            <a:r>
              <a:rPr lang="en-US" dirty="0" err="1"/>
              <a:t>Damron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329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2C2B5-7BE2-3547-B943-EFFB3B4D5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paper is a big deal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A4480-79A3-134B-9102-53CBB589D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Sophisticated, high dimensionality behavior arises as a result of a simple reward function</a:t>
            </a:r>
          </a:p>
          <a:p>
            <a:r>
              <a:rPr lang="en-US" dirty="0"/>
              <a:t>This behavior is robust enough to perform well in unseen environments</a:t>
            </a:r>
          </a:p>
          <a:p>
            <a:r>
              <a:rPr lang="en-US" dirty="0"/>
              <a:t>Training on diverse environments allows the generalized skill to be learned rather than overfitting a policy</a:t>
            </a:r>
          </a:p>
        </p:txBody>
      </p:sp>
    </p:spTree>
    <p:extLst>
      <p:ext uri="{BB962C8B-B14F-4D97-AF65-F5344CB8AC3E}">
        <p14:creationId xmlns:p14="http://schemas.microsoft.com/office/powerpoint/2010/main" val="107817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igh-Dimensional.mp4">
            <a:hlinkClick r:id="" action="ppaction://media"/>
            <a:extLst>
              <a:ext uri="{FF2B5EF4-FFF2-40B4-BE49-F238E27FC236}">
                <a16:creationId xmlns:a16="http://schemas.microsoft.com/office/drawing/2014/main" id="{7FDC556E-BD90-9645-AB6D-8B5770064C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3584" y="0"/>
            <a:ext cx="9144833" cy="6858000"/>
          </a:xfrm>
        </p:spPr>
      </p:pic>
    </p:spTree>
    <p:extLst>
      <p:ext uri="{BB962C8B-B14F-4D97-AF65-F5344CB8AC3E}">
        <p14:creationId xmlns:p14="http://schemas.microsoft.com/office/powerpoint/2010/main" val="4067856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2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94580-5C57-484A-9684-A6423ACED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Babbling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FAE5D-A83C-4546-9D93-7B519E15F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task is assigned motors are allowed to move randomly, allowing the system to gain a preliminary map of its control inputs to movements</a:t>
            </a:r>
          </a:p>
          <a:p>
            <a:r>
              <a:rPr lang="en-US" dirty="0"/>
              <a:t>Often used for self-modeling</a:t>
            </a:r>
          </a:p>
          <a:p>
            <a:r>
              <a:rPr lang="en-US" dirty="0"/>
              <a:t>Natural example:</a:t>
            </a:r>
          </a:p>
          <a:p>
            <a:pPr lvl="1"/>
            <a:r>
              <a:rPr lang="en-US" dirty="0"/>
              <a:t>Babies make seemingly random noises and movements</a:t>
            </a:r>
          </a:p>
        </p:txBody>
      </p:sp>
    </p:spTree>
    <p:extLst>
      <p:ext uri="{BB962C8B-B14F-4D97-AF65-F5344CB8AC3E}">
        <p14:creationId xmlns:p14="http://schemas.microsoft.com/office/powerpoint/2010/main" val="3364775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ECD85-6598-7F42-8C9D-4601FDB06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tonomous-Functional-Movements.mp4">
            <a:hlinkClick r:id="" action="ppaction://media"/>
            <a:extLst>
              <a:ext uri="{FF2B5EF4-FFF2-40B4-BE49-F238E27FC236}">
                <a16:creationId xmlns:a16="http://schemas.microsoft.com/office/drawing/2014/main" id="{A987F81C-84B9-8A4A-A1A9-35BAEF43712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937357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67CF5-7CA1-4D4A-824E-EBB31F160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D2D2D-F3B9-D242-9DE3-FBAAB8AF6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Intermediate stage for learning</a:t>
            </a:r>
          </a:p>
          <a:p>
            <a:pPr lvl="1"/>
            <a:r>
              <a:rPr lang="en-US" dirty="0"/>
              <a:t>Robot learns its own physical model then uses that model to perform complex actions</a:t>
            </a:r>
          </a:p>
          <a:p>
            <a:pPr lvl="1"/>
            <a:r>
              <a:rPr lang="en-US" dirty="0"/>
              <a:t>Allows control aspect of motion to be separate from planning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922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9B48F-5E53-3E4B-986E-D25E71ABF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elf-Modeling.mp4">
            <a:hlinkClick r:id="" action="ppaction://media"/>
            <a:extLst>
              <a:ext uri="{FF2B5EF4-FFF2-40B4-BE49-F238E27FC236}">
                <a16:creationId xmlns:a16="http://schemas.microsoft.com/office/drawing/2014/main" id="{D35A6846-BBCD-1943-8978-2EB835632AE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17853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lient-Machines.mpg">
            <a:hlinkClick r:id="" action="ppaction://media"/>
            <a:extLst>
              <a:ext uri="{FF2B5EF4-FFF2-40B4-BE49-F238E27FC236}">
                <a16:creationId xmlns:a16="http://schemas.microsoft.com/office/drawing/2014/main" id="{D8394C7F-536B-E448-8303-B5CCC9480D8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53318.3131"/>
                  <p14:bmkLst>
                    <p14:bmk name="Bookmark 2" time="3125.1896"/>
                    <p14:bmk name="Bookmark 1" time="36322.0827"/>
                    <p14:bmk name="Bookmark 3" time="50853.4088"/>
                    <p14:bmk name="Bookmark 6" time="77430.806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1875" y="0"/>
            <a:ext cx="10288250" cy="6858000"/>
          </a:xfrm>
        </p:spPr>
      </p:pic>
    </p:spTree>
    <p:extLst>
      <p:ext uri="{BB962C8B-B14F-4D97-AF65-F5344CB8AC3E}">
        <p14:creationId xmlns:p14="http://schemas.microsoft.com/office/powerpoint/2010/main" val="2330733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5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88B5F-C836-E549-9077-5EFAA09F0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2EC5E-3DDF-FF4B-B125-B91A4A2FD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Robots struggle with tasks humans do instinctively</a:t>
            </a:r>
          </a:p>
          <a:p>
            <a:pPr lvl="1"/>
            <a:r>
              <a:rPr lang="en-US" dirty="0"/>
              <a:t>But they’re getting better</a:t>
            </a:r>
          </a:p>
          <a:p>
            <a:r>
              <a:rPr lang="en-US" dirty="0"/>
              <a:t>Models tend to do better when the task is split up, but this requires human intervention</a:t>
            </a:r>
          </a:p>
          <a:p>
            <a:r>
              <a:rPr lang="en-US" dirty="0"/>
              <a:t>Simple reward functions can make rise to complex behaviors with sufficient learning</a:t>
            </a:r>
          </a:p>
        </p:txBody>
      </p:sp>
    </p:spTree>
    <p:extLst>
      <p:ext uri="{BB962C8B-B14F-4D97-AF65-F5344CB8AC3E}">
        <p14:creationId xmlns:p14="http://schemas.microsoft.com/office/powerpoint/2010/main" val="3590983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5F643-7BF0-824A-BE89-589B45E01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9014FE-5C60-8641-B184-F9BB0B734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512" y="1420818"/>
            <a:ext cx="10320976" cy="4737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877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0DD8-7716-FE4E-8BD7-2B277CEE9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4D5F3-85D2-784C-BDAC-98C0EB324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Introduction</a:t>
            </a:r>
          </a:p>
          <a:p>
            <a:pPr lvl="1"/>
            <a:r>
              <a:rPr lang="en-US" dirty="0"/>
              <a:t>Common learning problems in robotics</a:t>
            </a:r>
          </a:p>
          <a:p>
            <a:pPr lvl="1"/>
            <a:r>
              <a:rPr lang="en-US" dirty="0"/>
              <a:t>Reinforcement learning in general</a:t>
            </a:r>
          </a:p>
          <a:p>
            <a:r>
              <a:rPr lang="en-US" dirty="0"/>
              <a:t>Emergence Paper</a:t>
            </a:r>
          </a:p>
          <a:p>
            <a:pPr lvl="1"/>
            <a:r>
              <a:rPr lang="en-US" dirty="0"/>
              <a:t>Overview of contribution</a:t>
            </a:r>
          </a:p>
          <a:p>
            <a:pPr lvl="1"/>
            <a:r>
              <a:rPr lang="en-US" dirty="0"/>
              <a:t>Details</a:t>
            </a:r>
          </a:p>
          <a:p>
            <a:r>
              <a:rPr lang="en-US" dirty="0"/>
              <a:t>Motor babbling papers</a:t>
            </a:r>
          </a:p>
          <a:p>
            <a:pPr lvl="1"/>
            <a:r>
              <a:rPr lang="en-US" dirty="0"/>
              <a:t>Relation to humans</a:t>
            </a:r>
          </a:p>
          <a:p>
            <a:pPr lvl="1"/>
            <a:r>
              <a:rPr lang="en-US" dirty="0"/>
              <a:t>Possible goals</a:t>
            </a:r>
          </a:p>
          <a:p>
            <a:pPr lvl="1"/>
            <a:r>
              <a:rPr lang="en-US" dirty="0"/>
              <a:t>Pros/Cons</a:t>
            </a:r>
          </a:p>
          <a:p>
            <a:pPr lvl="1"/>
            <a:r>
              <a:rPr lang="en-US" dirty="0"/>
              <a:t>Details</a:t>
            </a:r>
          </a:p>
          <a:p>
            <a:r>
              <a:rPr lang="en-US" dirty="0"/>
              <a:t>Self-modeling papers</a:t>
            </a:r>
          </a:p>
          <a:p>
            <a:pPr lvl="1"/>
            <a:r>
              <a:rPr lang="en-US" dirty="0"/>
              <a:t>Difference from emergence paper</a:t>
            </a:r>
          </a:p>
          <a:p>
            <a:pPr lvl="1"/>
            <a:r>
              <a:rPr lang="en-US" dirty="0"/>
              <a:t>Details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32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29161-E9B8-1241-9585-0F27F91D0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5A2E5-A6BE-D24F-B793-7730542B7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reinforcement learning</a:t>
            </a:r>
          </a:p>
          <a:p>
            <a:r>
              <a:rPr lang="en-US" dirty="0"/>
              <a:t>Discussion of “Emergence of Locomotion </a:t>
            </a:r>
            <a:r>
              <a:rPr lang="en-US" dirty="0" err="1"/>
              <a:t>Behaviours</a:t>
            </a:r>
            <a:r>
              <a:rPr lang="en-US" dirty="0"/>
              <a:t> in Rich Environments” by DeepMind</a:t>
            </a:r>
          </a:p>
          <a:p>
            <a:r>
              <a:rPr lang="en-US" dirty="0"/>
              <a:t>Similar applications of machine learning to robotic planning and control</a:t>
            </a:r>
          </a:p>
        </p:txBody>
      </p:sp>
    </p:spTree>
    <p:extLst>
      <p:ext uri="{BB962C8B-B14F-4D97-AF65-F5344CB8AC3E}">
        <p14:creationId xmlns:p14="http://schemas.microsoft.com/office/powerpoint/2010/main" val="3798871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E4159-92C1-2545-ACCD-1265C0B72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Reinforcement Learning</a:t>
            </a:r>
          </a:p>
        </p:txBody>
      </p:sp>
      <p:sp>
        <p:nvSpPr>
          <p:cNvPr id="3" name="Content Placeholder 2" descr="Diagram of reinforcement learning (interpreter -&gt; environment -&gt; action -&gt; agent, interpreter --&lt;reward,state&gt;--&gt; agent)&#10;&#10;https://en.wikipedia.org/wiki/File:Reinforcement_learning_diagram.svg">
            <a:extLst>
              <a:ext uri="{FF2B5EF4-FFF2-40B4-BE49-F238E27FC236}">
                <a16:creationId xmlns:a16="http://schemas.microsoft.com/office/drawing/2014/main" id="{70220667-A3FA-774B-8C2D-60B47E688F8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5600" cy="4351338"/>
          </a:xfrm>
        </p:spPr>
        <p:txBody>
          <a:bodyPr/>
          <a:lstStyle/>
          <a:p>
            <a:r>
              <a:rPr lang="en-US" dirty="0"/>
              <a:t>Problem statement: an agent learns how to interact with its environment to maximize some reward</a:t>
            </a:r>
          </a:p>
          <a:p>
            <a:r>
              <a:rPr lang="en-US" dirty="0"/>
              <a:t>Agent observes its environment and reacts accordingly</a:t>
            </a:r>
          </a:p>
          <a:p>
            <a:r>
              <a:rPr lang="en-US" dirty="0"/>
              <a:t>Agent has no initial knowledge of its environment or how how to react to stimuli</a:t>
            </a:r>
          </a:p>
        </p:txBody>
      </p:sp>
      <p:pic>
        <p:nvPicPr>
          <p:cNvPr id="1026" name="Picture 2" descr="Diagram of reinforcement learning (interpreter -&gt; environment -&gt; action -&gt; agent, interpreter --&lt;reward,state&gt;--&gt; agent)&#10;&#10;https://en.wikipedia.org/wiki/File:Reinforcement_learning_diagram.svg">
            <a:extLst>
              <a:ext uri="{FF2B5EF4-FFF2-40B4-BE49-F238E27FC236}">
                <a16:creationId xmlns:a16="http://schemas.microsoft.com/office/drawing/2014/main" id="{5FC5F343-1F1F-7B4C-9EF6-72025BDCF26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72376" y="2158997"/>
            <a:ext cx="3810000" cy="368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901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1C05-FCC6-CD46-964F-2F71F35C4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in Nature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15672-A953-5848-A02B-92A98FDDC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Animal learning to walk shortly after being born maximizes reward of food, water, and safety</a:t>
            </a:r>
          </a:p>
          <a:p>
            <a:pPr lvl="1"/>
            <a:r>
              <a:rPr lang="en-US" dirty="0"/>
              <a:t>Society learning to communicate and work together maximizes reward for the average individual</a:t>
            </a:r>
          </a:p>
          <a:p>
            <a:r>
              <a:rPr lang="en-US" dirty="0"/>
              <a:t>Nature is extremely good at learning</a:t>
            </a:r>
          </a:p>
        </p:txBody>
      </p:sp>
    </p:spTree>
    <p:extLst>
      <p:ext uri="{BB962C8B-B14F-4D97-AF65-F5344CB8AC3E}">
        <p14:creationId xmlns:p14="http://schemas.microsoft.com/office/powerpoint/2010/main" val="890206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4217E-4623-C04B-B3F5-F6F6B52D7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Successes with 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FC388-E02D-3D43-9D80-3309F60EA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Board games</a:t>
            </a:r>
          </a:p>
          <a:p>
            <a:pPr lvl="1"/>
            <a:r>
              <a:rPr lang="en-US" dirty="0"/>
              <a:t>Backgammon – TD-Gammon</a:t>
            </a:r>
          </a:p>
          <a:p>
            <a:pPr lvl="1"/>
            <a:r>
              <a:rPr lang="en-US" dirty="0"/>
              <a:t>Go – AlphaGo</a:t>
            </a:r>
          </a:p>
          <a:p>
            <a:r>
              <a:rPr lang="en-US" dirty="0"/>
              <a:t>Video games</a:t>
            </a:r>
          </a:p>
          <a:p>
            <a:pPr lvl="1"/>
            <a:r>
              <a:rPr lang="en-US" dirty="0"/>
              <a:t>Various Atari games</a:t>
            </a:r>
          </a:p>
          <a:p>
            <a:r>
              <a:rPr lang="en-US" dirty="0"/>
              <a:t>Robotics</a:t>
            </a:r>
          </a:p>
          <a:p>
            <a:pPr lvl="1"/>
            <a:r>
              <a:rPr lang="en-US" dirty="0"/>
              <a:t>Walking (the primary paper discussed in this presentation)</a:t>
            </a:r>
          </a:p>
          <a:p>
            <a:pPr lvl="1"/>
            <a:r>
              <a:rPr lang="en-US" dirty="0"/>
              <a:t>Dexterity problems</a:t>
            </a:r>
          </a:p>
        </p:txBody>
      </p:sp>
    </p:spTree>
    <p:extLst>
      <p:ext uri="{BB962C8B-B14F-4D97-AF65-F5344CB8AC3E}">
        <p14:creationId xmlns:p14="http://schemas.microsoft.com/office/powerpoint/2010/main" val="1477343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mergence-Locomotion.mp4">
            <a:hlinkClick r:id="" action="ppaction://media"/>
            <a:extLst>
              <a:ext uri="{FF2B5EF4-FFF2-40B4-BE49-F238E27FC236}">
                <a16:creationId xmlns:a16="http://schemas.microsoft.com/office/drawing/2014/main" id="{826F6A90-81B4-F441-9EC1-DB0D738DF19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7551.35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0"/>
            <a:ext cx="9448800" cy="6844388"/>
          </a:xfrm>
        </p:spPr>
      </p:pic>
    </p:spTree>
    <p:extLst>
      <p:ext uri="{BB962C8B-B14F-4D97-AF65-F5344CB8AC3E}">
        <p14:creationId xmlns:p14="http://schemas.microsoft.com/office/powerpoint/2010/main" val="262584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7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DE49-52A4-194A-AC77-B1A428C1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Technique in “Emergence of Locomotion”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4320F-DF45-2349-8CB6-CE7360E76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Distributed Proximal Policy Optimization </a:t>
            </a:r>
          </a:p>
          <a:p>
            <a:pPr lvl="1"/>
            <a:r>
              <a:rPr lang="en-US" dirty="0"/>
              <a:t>Agent makes decisions based on a policy which determines actions based on inputs</a:t>
            </a:r>
          </a:p>
          <a:p>
            <a:pPr lvl="1"/>
            <a:r>
              <a:rPr lang="en-US" dirty="0"/>
              <a:t>Cycles between running a policy to collect data about its current reward and optimizing the policy with respect to that reward</a:t>
            </a:r>
          </a:p>
          <a:p>
            <a:pPr lvl="1"/>
            <a:r>
              <a:rPr lang="en-US" dirty="0"/>
              <a:t>Uses recurrent neural network to allow time dependent decisions</a:t>
            </a:r>
          </a:p>
          <a:p>
            <a:pPr lvl="1"/>
            <a:r>
              <a:rPr lang="en-US" dirty="0"/>
              <a:t>Distributed data collection and gradient calculation among multiple agents simultaneously for scalability</a:t>
            </a:r>
          </a:p>
          <a:p>
            <a:r>
              <a:rPr lang="en-US" dirty="0"/>
              <a:t>Reward is based on forward velocity and not falling</a:t>
            </a:r>
          </a:p>
          <a:p>
            <a:pPr lvl="1"/>
            <a:r>
              <a:rPr lang="en-US" dirty="0"/>
              <a:t>Also penalizes torques to prevent falling earlier</a:t>
            </a:r>
          </a:p>
        </p:txBody>
      </p:sp>
    </p:spTree>
    <p:extLst>
      <p:ext uri="{BB962C8B-B14F-4D97-AF65-F5344CB8AC3E}">
        <p14:creationId xmlns:p14="http://schemas.microsoft.com/office/powerpoint/2010/main" val="3173904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58ABA-2681-8447-8912-51A013707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Technique in “Emergence of Locomotion”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54217-3688-354B-A184-8391680BA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Environments</a:t>
            </a:r>
          </a:p>
          <a:p>
            <a:pPr lvl="1"/>
            <a:r>
              <a:rPr lang="en-US" dirty="0"/>
              <a:t>Varying obstacle courses</a:t>
            </a:r>
          </a:p>
          <a:p>
            <a:pPr lvl="1"/>
            <a:r>
              <a:rPr lang="en-US" dirty="0"/>
              <a:t>Obstacles get gradually harder within an environment</a:t>
            </a:r>
          </a:p>
          <a:p>
            <a:pPr lvl="1"/>
            <a:r>
              <a:rPr lang="en-US" dirty="0"/>
              <a:t>Procedurally generated</a:t>
            </a:r>
          </a:p>
          <a:p>
            <a:r>
              <a:rPr lang="en-US" dirty="0"/>
              <a:t>Observation</a:t>
            </a:r>
          </a:p>
          <a:p>
            <a:pPr lvl="1"/>
            <a:r>
              <a:rPr lang="en-US" dirty="0"/>
              <a:t>Acceleration, velocity, and gyroscope</a:t>
            </a:r>
          </a:p>
          <a:p>
            <a:pPr lvl="1"/>
            <a:r>
              <a:rPr lang="en-US" dirty="0"/>
              <a:t>Contact sensors</a:t>
            </a:r>
          </a:p>
          <a:p>
            <a:pPr lvl="1"/>
            <a:r>
              <a:rPr lang="en-US" dirty="0"/>
              <a:t>Sampled height of nearby terrain</a:t>
            </a:r>
          </a:p>
        </p:txBody>
      </p:sp>
    </p:spTree>
    <p:extLst>
      <p:ext uri="{BB962C8B-B14F-4D97-AF65-F5344CB8AC3E}">
        <p14:creationId xmlns:p14="http://schemas.microsoft.com/office/powerpoint/2010/main" val="2895240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1385</TotalTime>
  <Words>488</Words>
  <Application>Microsoft Macintosh PowerPoint</Application>
  <PresentationFormat>Widescreen</PresentationFormat>
  <Paragraphs>83</Paragraphs>
  <Slides>18</Slides>
  <Notes>4</Notes>
  <HiddenSlides>2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Reinforcement Learning in Robotics</vt:lpstr>
      <vt:lpstr>Outline</vt:lpstr>
      <vt:lpstr>Overview</vt:lpstr>
      <vt:lpstr>Overview of Reinforcement Learning</vt:lpstr>
      <vt:lpstr>Reinforcement Learning in Nature</vt:lpstr>
      <vt:lpstr>Successes with Reinforcement Learning</vt:lpstr>
      <vt:lpstr>PowerPoint Presentation</vt:lpstr>
      <vt:lpstr>Technique in “Emergence of Locomotion”</vt:lpstr>
      <vt:lpstr>Technique in “Emergence of Locomotion”</vt:lpstr>
      <vt:lpstr>Why this paper is a big deal</vt:lpstr>
      <vt:lpstr>PowerPoint Presentation</vt:lpstr>
      <vt:lpstr>Motor Babbling</vt:lpstr>
      <vt:lpstr>PowerPoint Presentation</vt:lpstr>
      <vt:lpstr>Self-Modeling</vt:lpstr>
      <vt:lpstr>PowerPoint Presentation</vt:lpstr>
      <vt:lpstr>PowerPoint Presentation</vt:lpstr>
      <vt:lpstr>Conclusions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in Robotics</dc:title>
  <dc:creator>DAMRON, HUNTER J</dc:creator>
  <cp:lastModifiedBy>DAMRON, HUNTER J</cp:lastModifiedBy>
  <cp:revision>28</cp:revision>
  <dcterms:created xsi:type="dcterms:W3CDTF">2019-04-26T16:38:51Z</dcterms:created>
  <dcterms:modified xsi:type="dcterms:W3CDTF">2019-05-09T22:57:57Z</dcterms:modified>
</cp:coreProperties>
</file>

<file path=docProps/thumbnail.jpeg>
</file>